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DM Serif Display"/>
      <p:regular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9.xml"/><Relationship Id="rId37" Type="http://schemas.openxmlformats.org/officeDocument/2006/relationships/font" Target="fonts/DMSerifDisplay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DMSerifDispl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7c5b9f39b_2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7c5b9f39b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68a2297c4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68a2297c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68a2297c4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68a2297c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7c5b9f39b_2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7c5b9f39b_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421c9cd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421c9cd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68a2297c4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68a2297c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68a2297c4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68a2297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68a2297c4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68a2297c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68a2297c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68a2297c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68a2297c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68a2297c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68a2297c4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68a2297c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7c5b9f39b_6_4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7c5b9f39b_6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7c5b9f39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7c5b9f39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1f9aebb2c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1f9aebb2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7c5b9f39b_6_2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7c5b9f39b_6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7c5b9f39b_6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7c5b9f39b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7c5b9f39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7c5b9f39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7c5b9f39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7c5b9f39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7c5b9f39b_6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7c5b9f39b_6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7c5b9f39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7c5b9f39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421c9d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421c9d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68a2297c4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68a2297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5400000">
            <a:off x="2006359" y="-1980394"/>
            <a:ext cx="5136998" cy="9138285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4" name="Google Shape;64;p16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8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2" type="body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3" type="body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0"/>
          <p:cNvSpPr txBox="1"/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rot="-5400000">
            <a:off x="4240988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1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2">
  <p:cSld name="BLANK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103" name="Google Shape;103;p25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3">
  <p:cSld name="BLANK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106" name="Google Shape;106;p26"/>
          <p:cNvSpPr/>
          <p:nvPr/>
        </p:nvSpPr>
        <p:spPr>
          <a:xfrm flipH="1" rot="5400000">
            <a:off x="-248212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_1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ctrTitle"/>
          </p:nvPr>
        </p:nvSpPr>
        <p:spPr>
          <a:xfrm>
            <a:off x="-334875" y="1407425"/>
            <a:ext cx="85524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Ashley Madison 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Biggest Data Breach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In 2015</a:t>
            </a:r>
            <a:endParaRPr/>
          </a:p>
        </p:txBody>
      </p:sp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50" y="3162250"/>
            <a:ext cx="4189150" cy="1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2350" y="3163325"/>
            <a:ext cx="2342710" cy="18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5">
            <a:alphaModFix/>
          </a:blip>
          <a:srcRect b="-2547" l="54190" r="4190" t="17339"/>
          <a:stretch/>
        </p:blipFill>
        <p:spPr>
          <a:xfrm>
            <a:off x="7141125" y="0"/>
            <a:ext cx="2002875" cy="25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lin ang="5400012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074" y="153875"/>
            <a:ext cx="4191849" cy="474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667875" y="4680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/>
              <a:t>TimeLine</a:t>
            </a:r>
            <a:endParaRPr sz="4000"/>
          </a:p>
        </p:txBody>
      </p:sp>
      <p:sp>
        <p:nvSpPr>
          <p:cNvPr id="210" name="Google Shape;210;p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211" name="Google Shape;211;p38"/>
          <p:cNvSpPr/>
          <p:nvPr/>
        </p:nvSpPr>
        <p:spPr>
          <a:xfrm>
            <a:off x="-25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8"/>
          <p:cNvSpPr/>
          <p:nvPr/>
        </p:nvSpPr>
        <p:spPr>
          <a:xfrm>
            <a:off x="-25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3" name="Google Shape;213;p38"/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214" name="Google Shape;21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5" name="Google Shape;21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6" name="Google Shape;216;p38"/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217" name="Google Shape;217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8" name="Google Shape;218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9" name="Google Shape;219;p38"/>
          <p:cNvSpPr txBox="1"/>
          <p:nvPr/>
        </p:nvSpPr>
        <p:spPr>
          <a:xfrm>
            <a:off x="1233850" y="1600700"/>
            <a:ext cx="143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July 12, 2015: Employees at Avid Life Media realize they been hacked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2418175" y="4265350"/>
            <a:ext cx="1286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July 19: Ashley Madison Hack is Officially Announced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3629">
            <a:off x="3876054" y="978367"/>
            <a:ext cx="4833868" cy="9963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4316">
            <a:off x="3737357" y="2590823"/>
            <a:ext cx="5111258" cy="1853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7" name="Google Shape;227;p39"/>
          <p:cNvPicPr preferRelativeResize="0"/>
          <p:nvPr/>
        </p:nvPicPr>
        <p:blipFill rotWithShape="1">
          <a:blip r:embed="rId5">
            <a:alphaModFix/>
          </a:blip>
          <a:srcRect b="5397" l="23785" r="31756" t="31475"/>
          <a:stretch/>
        </p:blipFill>
        <p:spPr>
          <a:xfrm rot="-497137">
            <a:off x="611925" y="1115998"/>
            <a:ext cx="2616377" cy="2089824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525" y="152400"/>
            <a:ext cx="64485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667875" y="4680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/>
              <a:t>TimeLine</a:t>
            </a:r>
            <a:endParaRPr sz="4000"/>
          </a:p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239" name="Google Shape;239;p41"/>
          <p:cNvSpPr/>
          <p:nvPr/>
        </p:nvSpPr>
        <p:spPr>
          <a:xfrm>
            <a:off x="-25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1"/>
          <p:cNvSpPr/>
          <p:nvPr/>
        </p:nvSpPr>
        <p:spPr>
          <a:xfrm>
            <a:off x="-25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1" name="Google Shape;241;p41"/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242" name="Google Shape;242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4" name="Google Shape;244;p41"/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245" name="Google Shape;245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7" name="Google Shape;247;p41"/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248" name="Google Shape;248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" name="Google Shape;249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0" name="Google Shape;250;p41"/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251" name="Google Shape;251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" name="Google Shape;252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53" name="Google Shape;253;p41"/>
          <p:cNvSpPr txBox="1"/>
          <p:nvPr/>
        </p:nvSpPr>
        <p:spPr>
          <a:xfrm>
            <a:off x="1233850" y="1600700"/>
            <a:ext cx="143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July 12, 2015: Employees at Avid Life Media realize they been hacked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3377200" y="1600725"/>
            <a:ext cx="128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Aug 18: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First data dump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4446255" y="4368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Aug 20: Second Data Dump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2418175" y="4265350"/>
            <a:ext cx="1286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July 19: Ashley Madison Hack is Officially Announced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1C9DB"/>
            </a:gs>
            <a:gs pos="100000">
              <a:srgbClr val="7685A3"/>
            </a:gs>
          </a:gsLst>
          <a:lin ang="5400012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613" y="335312"/>
            <a:ext cx="5794774" cy="4472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667875" y="4680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/>
              <a:t>TimeLine</a:t>
            </a:r>
            <a:endParaRPr sz="4000"/>
          </a:p>
        </p:txBody>
      </p:sp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269" name="Google Shape;269;p43"/>
          <p:cNvSpPr/>
          <p:nvPr/>
        </p:nvSpPr>
        <p:spPr>
          <a:xfrm>
            <a:off x="-25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43"/>
          <p:cNvSpPr/>
          <p:nvPr/>
        </p:nvSpPr>
        <p:spPr>
          <a:xfrm>
            <a:off x="-25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1" name="Google Shape;271;p43"/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272" name="Google Shape;272;p4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" name="Google Shape;273;p4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74" name="Google Shape;274;p43"/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275" name="Google Shape;275;p4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" name="Google Shape;276;p4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77" name="Google Shape;277;p43"/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278" name="Google Shape;278;p4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" name="Google Shape;279;p4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0" name="Google Shape;280;p43"/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281" name="Google Shape;281;p4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2" name="Google Shape;282;p4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83" name="Google Shape;283;p43"/>
          <p:cNvSpPr txBox="1"/>
          <p:nvPr/>
        </p:nvSpPr>
        <p:spPr>
          <a:xfrm>
            <a:off x="1233850" y="1600700"/>
            <a:ext cx="143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July 12, 2015: Employees at Avid Life Media realize they been hacked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3377200" y="1600725"/>
            <a:ext cx="128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Aug 18: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First data dump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4446255" y="4368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Aug 20: Second Data Dump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6" name="Google Shape;286;p43"/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287" name="Google Shape;287;p4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CC5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rgbClr val="97A5C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rgbClr val="97A5C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9" name="Google Shape;289;p43"/>
          <p:cNvGrpSpPr/>
          <p:nvPr/>
        </p:nvGrpSpPr>
        <p:grpSpPr>
          <a:xfrm>
            <a:off x="6880814" y="3881100"/>
            <a:ext cx="473400" cy="473400"/>
            <a:chOff x="6880814" y="3576300"/>
            <a:chExt cx="473400" cy="473400"/>
          </a:xfrm>
        </p:grpSpPr>
        <p:sp>
          <p:nvSpPr>
            <p:cNvPr id="290" name="Google Shape;290;p4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FF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1" name="Google Shape;291;p4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rgbClr val="97A5C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rgbClr val="97A5C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2" name="Google Shape;292;p43"/>
          <p:cNvSpPr txBox="1"/>
          <p:nvPr/>
        </p:nvSpPr>
        <p:spPr>
          <a:xfrm>
            <a:off x="2418175" y="4265350"/>
            <a:ext cx="1286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July 19: Ashley Madison Breach is Officially Announced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43"/>
          <p:cNvSpPr txBox="1"/>
          <p:nvPr/>
        </p:nvSpPr>
        <p:spPr>
          <a:xfrm>
            <a:off x="6474325" y="4368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Aug 28: CEO of Avid Life Media Resigns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3"/>
          <p:cNvSpPr txBox="1"/>
          <p:nvPr/>
        </p:nvSpPr>
        <p:spPr>
          <a:xfrm>
            <a:off x="5374450" y="1614362"/>
            <a:ext cx="128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Aug 24: $578M Class Action Lawsuit against Ashley Madison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770F"/>
            </a:gs>
            <a:gs pos="100000">
              <a:srgbClr val="863D05"/>
            </a:gs>
          </a:gsLst>
          <a:lin ang="5400012" scaled="0"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78625" y="292325"/>
            <a:ext cx="75366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Surprising</a:t>
            </a:r>
            <a:r>
              <a:rPr lang="iw"/>
              <a:t> Insights From The Hack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 txBox="1"/>
          <p:nvPr/>
        </p:nvSpPr>
        <p:spPr>
          <a:xfrm>
            <a:off x="953675" y="1442925"/>
            <a:ext cx="28932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95% of active users were males.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953675" y="2485050"/>
            <a:ext cx="28932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 delete option didn’t do what it should have done.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953675" y="3527175"/>
            <a:ext cx="28932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cards and payments were also saved.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4"/>
          <p:cNvSpPr/>
          <p:nvPr/>
        </p:nvSpPr>
        <p:spPr>
          <a:xfrm>
            <a:off x="4862725" y="1243050"/>
            <a:ext cx="3514800" cy="3099600"/>
          </a:xfrm>
          <a:prstGeom prst="roundRect">
            <a:avLst>
              <a:gd fmla="val 83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Ashley's Angels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site sends messages from fictitious profiles (which are not identified as fictitious profiles) where guest users may choose to pay to read or respond to the fictitious profiles.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terms of the site state that this tool is intended to "provide entertainment" to the users of the site.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F4556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554825" y="44472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</a:t>
            </a:r>
            <a:r>
              <a:rPr lang="iw"/>
              <a:t>onsequences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5"/>
          <p:cNvSpPr txBox="1"/>
          <p:nvPr/>
        </p:nvSpPr>
        <p:spPr>
          <a:xfrm>
            <a:off x="953675" y="1442925"/>
            <a:ext cx="28932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1,600,000$ fine for not protecting the data.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953675" y="3084975"/>
            <a:ext cx="28932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Users lost their trust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953675" y="3690600"/>
            <a:ext cx="28932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CEO of Avid Life Media Noel Biderman Resigns.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45"/>
          <p:cNvSpPr/>
          <p:nvPr/>
        </p:nvSpPr>
        <p:spPr>
          <a:xfrm>
            <a:off x="4862725" y="1243050"/>
            <a:ext cx="35148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blackmails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 the data has been leaked, 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various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groups started to blackmail the users asking for money in exchange for not sending their information the their relatives.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many users complain that they continue to be extorted and threatened up to 2017.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5"/>
          <p:cNvSpPr txBox="1"/>
          <p:nvPr/>
        </p:nvSpPr>
        <p:spPr>
          <a:xfrm>
            <a:off x="953675" y="2263950"/>
            <a:ext cx="28932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2000 lawsuits with a total value of  11,200,000$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713150" y="664075"/>
            <a:ext cx="7724400" cy="47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How The Hackers Breached The Site?</a:t>
            </a:r>
            <a:r>
              <a:rPr lang="iw" sz="3600"/>
              <a:t> 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987350" y="1665000"/>
            <a:ext cx="6827700" cy="32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The hackers didn’t leave any traces that can lead to the hacking way</a:t>
            </a:r>
            <a:r>
              <a:rPr lang="iw" sz="2500"/>
              <a:t>.</a:t>
            </a:r>
            <a:br>
              <a:rPr lang="iw" sz="1700"/>
            </a:br>
            <a:endParaRPr sz="17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iw" sz="2500" u="sng"/>
              <a:t>The possibilities are</a:t>
            </a:r>
            <a:r>
              <a:rPr lang="iw" sz="2500"/>
              <a:t>:</a:t>
            </a:r>
            <a:endParaRPr sz="2500"/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iw" sz="2500"/>
              <a:t>Exploit over human </a:t>
            </a:r>
            <a:r>
              <a:rPr lang="iw" sz="2500"/>
              <a:t>vulnerability</a:t>
            </a:r>
            <a:endParaRPr sz="2500"/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iw" sz="2500"/>
              <a:t>Exploit over code vulnerability</a:t>
            </a:r>
            <a:endParaRPr sz="25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type="title"/>
          </p:nvPr>
        </p:nvSpPr>
        <p:spPr>
          <a:xfrm>
            <a:off x="1112525" y="7434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Team Presentation</a:t>
            </a:r>
            <a:endParaRPr/>
          </a:p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1188725" y="1817825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1193503" y="335724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Nir Podoler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1094" y="1817825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/>
        </p:nvSpPr>
        <p:spPr>
          <a:xfrm>
            <a:off x="3075872" y="335724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Shilo Babila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953462" y="1817825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" name="Google Shape;129;p29"/>
          <p:cNvSpPr txBox="1"/>
          <p:nvPr/>
        </p:nvSpPr>
        <p:spPr>
          <a:xfrm>
            <a:off x="4958240" y="335724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Ofek Rezenzwaig</a:t>
            </a:r>
            <a:b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835831" y="1817825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6840609" y="335724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Mor Nisim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Analyst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-1021025" y="698600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1188725" y="7434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/>
              <a:t>Prevention Of Similar Events</a:t>
            </a:r>
            <a:endParaRPr sz="4000"/>
          </a:p>
        </p:txBody>
      </p:sp>
      <p:sp>
        <p:nvSpPr>
          <p:cNvPr id="326" name="Google Shape;326;p47"/>
          <p:cNvSpPr/>
          <p:nvPr/>
        </p:nvSpPr>
        <p:spPr>
          <a:xfrm>
            <a:off x="1081750" y="2106750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700"/>
              <a:t>Strong</a:t>
            </a:r>
            <a:r>
              <a:rPr b="1" lang="iw" sz="1700"/>
              <a:t> passwords</a:t>
            </a:r>
            <a:endParaRPr b="1" sz="1700"/>
          </a:p>
        </p:txBody>
      </p:sp>
      <p:sp>
        <p:nvSpPr>
          <p:cNvPr id="327" name="Google Shape;327;p47"/>
          <p:cNvSpPr/>
          <p:nvPr/>
        </p:nvSpPr>
        <p:spPr>
          <a:xfrm>
            <a:off x="3646225" y="2106750"/>
            <a:ext cx="21780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700"/>
              <a:t>Stand behind your (</a:t>
            </a:r>
            <a:r>
              <a:rPr b="1" lang="iw" sz="1700"/>
              <a:t>company's</a:t>
            </a:r>
            <a:r>
              <a:rPr b="1" lang="iw" sz="1700"/>
              <a:t>) words</a:t>
            </a:r>
            <a:endParaRPr b="1" sz="1700"/>
          </a:p>
        </p:txBody>
      </p:sp>
      <p:sp>
        <p:nvSpPr>
          <p:cNvPr id="328" name="Google Shape;328;p47"/>
          <p:cNvSpPr/>
          <p:nvPr/>
        </p:nvSpPr>
        <p:spPr>
          <a:xfrm>
            <a:off x="6521200" y="2106750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700"/>
              <a:t>Ensure proper security</a:t>
            </a:r>
            <a:endParaRPr/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325" y="3644817"/>
            <a:ext cx="1068345" cy="106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696" y="3611174"/>
            <a:ext cx="1008516" cy="11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882" y="3644822"/>
            <a:ext cx="1211276" cy="106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1017950" y="435475"/>
            <a:ext cx="6766500" cy="47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Summary</a:t>
            </a:r>
            <a:r>
              <a:rPr lang="iw" sz="3600"/>
              <a:t> 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987350" y="1351050"/>
            <a:ext cx="6827700" cy="32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Many people supported the hackers due to Ashley Madison’s unethical ways</a:t>
            </a:r>
            <a:br>
              <a:rPr lang="iw" sz="1500"/>
            </a:br>
            <a:endParaRPr sz="1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We can’t know for sure how they hacked the website</a:t>
            </a:r>
            <a:br>
              <a:rPr lang="iw" sz="1500"/>
            </a:br>
            <a:endParaRPr sz="1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Millions of people were humiliated publicly</a:t>
            </a:r>
            <a:endParaRPr sz="2500"/>
          </a:p>
        </p:txBody>
      </p:sp>
      <p:sp>
        <p:nvSpPr>
          <p:cNvPr id="338" name="Google Shape;338;p4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F4556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 amt="35000"/>
          </a:blip>
          <a:srcRect b="19" l="0" r="0" t="9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>
            <p:ph idx="4294967295" type="ctrTitle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7200">
                <a:solidFill>
                  <a:schemeClr val="accent6"/>
                </a:solidFill>
              </a:rPr>
              <a:t>Thanks</a:t>
            </a:r>
            <a:r>
              <a:rPr lang="iw" sz="7200">
                <a:solidFill>
                  <a:schemeClr val="accent6"/>
                </a:solidFill>
              </a:rPr>
              <a:t>!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345" name="Google Shape;345;p49"/>
          <p:cNvSpPr txBox="1"/>
          <p:nvPr>
            <p:ph idx="4294967295" type="subTitle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800"/>
              <a:t>Any questions?</a:t>
            </a:r>
            <a:br>
              <a:rPr lang="iw" sz="1800"/>
            </a:br>
            <a:endParaRPr sz="1800"/>
          </a:p>
        </p:txBody>
      </p:sp>
      <p:sp>
        <p:nvSpPr>
          <p:cNvPr id="346" name="Google Shape;346;p4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941750" y="587875"/>
            <a:ext cx="6766500" cy="47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Introduction 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987350" y="1665000"/>
            <a:ext cx="6827700" cy="32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Ashley Madison Website Background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“The Impact” Hackers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Timeline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Insights And Consequences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Breach And Prevention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iw" sz="2500"/>
              <a:t> Summary</a:t>
            </a:r>
            <a:endParaRPr sz="2500"/>
          </a:p>
        </p:txBody>
      </p:sp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863450" y="682688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Ashley Madison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sz="40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1"/>
          <p:cNvSpPr/>
          <p:nvPr/>
        </p:nvSpPr>
        <p:spPr>
          <a:xfrm>
            <a:off x="3638250" y="1893375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 website of discreet hookups</a:t>
            </a:r>
            <a:endParaRPr/>
          </a:p>
        </p:txBody>
      </p:sp>
      <p:sp>
        <p:nvSpPr>
          <p:cNvPr id="146" name="Google Shape;146;p31"/>
          <p:cNvSpPr/>
          <p:nvPr/>
        </p:nvSpPr>
        <p:spPr>
          <a:xfrm>
            <a:off x="6460738" y="1855000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Addresses to audience of married people</a:t>
            </a:r>
            <a:endParaRPr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6062">
            <a:off x="5977300" y="456400"/>
            <a:ext cx="2857500" cy="120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" name="Google Shape;148;p31"/>
          <p:cNvSpPr/>
          <p:nvPr/>
        </p:nvSpPr>
        <p:spPr>
          <a:xfrm>
            <a:off x="1987050" y="3431675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Known for keeping all the data private</a:t>
            </a:r>
            <a:endParaRPr/>
          </a:p>
        </p:txBody>
      </p:sp>
      <p:sp>
        <p:nvSpPr>
          <p:cNvPr id="149" name="Google Shape;149;p31"/>
          <p:cNvSpPr/>
          <p:nvPr/>
        </p:nvSpPr>
        <p:spPr>
          <a:xfrm>
            <a:off x="5164675" y="3431675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Says they don’t keep credit card details</a:t>
            </a:r>
            <a:endParaRPr/>
          </a:p>
        </p:txBody>
      </p:sp>
      <p:sp>
        <p:nvSpPr>
          <p:cNvPr id="150" name="Google Shape;150;p31"/>
          <p:cNvSpPr/>
          <p:nvPr/>
        </p:nvSpPr>
        <p:spPr>
          <a:xfrm>
            <a:off x="636600" y="1855000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Own by Avid Life Media Inc.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2001 (Canada)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554825" y="444725"/>
            <a:ext cx="40932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Business Model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2"/>
          <p:cNvSpPr txBox="1"/>
          <p:nvPr/>
        </p:nvSpPr>
        <p:spPr>
          <a:xfrm>
            <a:off x="953675" y="1540475"/>
            <a:ext cx="28932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Payment by operations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953675" y="2264700"/>
            <a:ext cx="2893200" cy="8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males must pay in order to send and 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receive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messages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953675" y="3473600"/>
            <a:ext cx="2893200" cy="61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females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send and read messages for free.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32"/>
          <p:cNvSpPr/>
          <p:nvPr/>
        </p:nvSpPr>
        <p:spPr>
          <a:xfrm>
            <a:off x="4648100" y="1456125"/>
            <a:ext cx="3256500" cy="216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5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deletion</a:t>
            </a: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site offers a feature that deletes all of the customers information, images, chats and payments from the system.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feature costs 19$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550" y="3807900"/>
            <a:ext cx="1725599" cy="1142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idx="4294967295" type="ctrTitle"/>
          </p:nvPr>
        </p:nvSpPr>
        <p:spPr>
          <a:xfrm>
            <a:off x="1188750" y="1079700"/>
            <a:ext cx="6766500" cy="4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150,000,000</a:t>
            </a:r>
            <a:r>
              <a:rPr lang="iw" sz="3600"/>
              <a:t>$</a:t>
            </a:r>
            <a:endParaRPr sz="3600"/>
          </a:p>
        </p:txBody>
      </p:sp>
      <p:sp>
        <p:nvSpPr>
          <p:cNvPr id="166" name="Google Shape;166;p33"/>
          <p:cNvSpPr txBox="1"/>
          <p:nvPr>
            <p:ph idx="4294967295" type="subTitle"/>
          </p:nvPr>
        </p:nvSpPr>
        <p:spPr>
          <a:xfrm>
            <a:off x="1188725" y="1487508"/>
            <a:ext cx="6766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w" sz="1400"/>
              <a:t>Revenue in 2014 alone</a:t>
            </a:r>
            <a:endParaRPr sz="1400"/>
          </a:p>
        </p:txBody>
      </p:sp>
      <p:sp>
        <p:nvSpPr>
          <p:cNvPr id="167" name="Google Shape;167;p33"/>
          <p:cNvSpPr txBox="1"/>
          <p:nvPr>
            <p:ph idx="4294967295" type="ctrTitle"/>
          </p:nvPr>
        </p:nvSpPr>
        <p:spPr>
          <a:xfrm>
            <a:off x="1188725" y="3403797"/>
            <a:ext cx="6766500" cy="4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14,000,000$ </a:t>
            </a:r>
            <a:endParaRPr sz="3600"/>
          </a:p>
        </p:txBody>
      </p:sp>
      <p:sp>
        <p:nvSpPr>
          <p:cNvPr id="168" name="Google Shape;168;p33"/>
          <p:cNvSpPr txBox="1"/>
          <p:nvPr>
            <p:ph idx="4294967295" type="subTitle"/>
          </p:nvPr>
        </p:nvSpPr>
        <p:spPr>
          <a:xfrm>
            <a:off x="1188725" y="3811601"/>
            <a:ext cx="6766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w" sz="1400"/>
              <a:t>Revenue from data </a:t>
            </a:r>
            <a:r>
              <a:rPr lang="iw" sz="1400"/>
              <a:t>deletion feature (2014)</a:t>
            </a:r>
            <a:r>
              <a:rPr lang="iw" sz="1400"/>
              <a:t> </a:t>
            </a:r>
            <a:endParaRPr sz="1400"/>
          </a:p>
        </p:txBody>
      </p:sp>
      <p:sp>
        <p:nvSpPr>
          <p:cNvPr id="169" name="Google Shape;169;p33"/>
          <p:cNvSpPr txBox="1"/>
          <p:nvPr>
            <p:ph idx="4294967295" type="ctrTitle"/>
          </p:nvPr>
        </p:nvSpPr>
        <p:spPr>
          <a:xfrm>
            <a:off x="1188725" y="2241748"/>
            <a:ext cx="6766500" cy="4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37,000,000</a:t>
            </a:r>
            <a:endParaRPr sz="3600"/>
          </a:p>
        </p:txBody>
      </p:sp>
      <p:sp>
        <p:nvSpPr>
          <p:cNvPr id="170" name="Google Shape;170;p33"/>
          <p:cNvSpPr txBox="1"/>
          <p:nvPr>
            <p:ph idx="4294967295" type="subTitle"/>
          </p:nvPr>
        </p:nvSpPr>
        <p:spPr>
          <a:xfrm>
            <a:off x="1188725" y="2649555"/>
            <a:ext cx="6766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w" sz="1400"/>
              <a:t>Total active users in 2014</a:t>
            </a:r>
            <a:endParaRPr sz="1400"/>
          </a:p>
        </p:txBody>
      </p:sp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588" y="1549425"/>
            <a:ext cx="2466975" cy="1847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22000" fadeDir="5400012" kx="0" rotWithShape="0" algn="bl" stA="58999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1188725" y="895875"/>
            <a:ext cx="70266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Hackers - “The Impact Team”</a:t>
            </a:r>
            <a:endParaRPr/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946" y="3326150"/>
            <a:ext cx="2630153" cy="131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40000" fadeDir="5400012" kx="0" rotWithShape="0" algn="bl" stPos="0" sy="-100000" ky="0"/>
          </a:effectLst>
        </p:spPr>
      </p:pic>
      <p:sp>
        <p:nvSpPr>
          <p:cNvPr id="179" name="Google Shape;179;p34"/>
          <p:cNvSpPr/>
          <p:nvPr/>
        </p:nvSpPr>
        <p:spPr>
          <a:xfrm>
            <a:off x="3768275" y="1898950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Wants to stop the growth of Ashley Madison</a:t>
            </a:r>
            <a:endParaRPr/>
          </a:p>
        </p:txBody>
      </p:sp>
      <p:sp>
        <p:nvSpPr>
          <p:cNvPr id="180" name="Google Shape;180;p34"/>
          <p:cNvSpPr/>
          <p:nvPr/>
        </p:nvSpPr>
        <p:spPr>
          <a:xfrm>
            <a:off x="6293525" y="1898950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B</a:t>
            </a:r>
            <a:r>
              <a:rPr lang="iw"/>
              <a:t>elieves</a:t>
            </a:r>
            <a:r>
              <a:rPr lang="iw"/>
              <a:t> that the company is earning over people’s lies</a:t>
            </a:r>
            <a:endParaRPr/>
          </a:p>
        </p:txBody>
      </p:sp>
      <p:sp>
        <p:nvSpPr>
          <p:cNvPr id="181" name="Google Shape;181;p34"/>
          <p:cNvSpPr/>
          <p:nvPr/>
        </p:nvSpPr>
        <p:spPr>
          <a:xfrm>
            <a:off x="1243025" y="1898950"/>
            <a:ext cx="1867500" cy="123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Experienced Hackers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913" y="918713"/>
            <a:ext cx="6612175" cy="33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667875" y="4680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/>
              <a:t>TimeLine</a:t>
            </a:r>
            <a:endParaRPr sz="4000"/>
          </a:p>
        </p:txBody>
      </p:sp>
      <p:sp>
        <p:nvSpPr>
          <p:cNvPr id="192" name="Google Shape;192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193" name="Google Shape;193;p36"/>
          <p:cNvSpPr/>
          <p:nvPr/>
        </p:nvSpPr>
        <p:spPr>
          <a:xfrm>
            <a:off x="-25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-25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5" name="Google Shape;195;p36"/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196" name="Google Shape;196;p3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8" name="Google Shape;198;p36"/>
          <p:cNvSpPr txBox="1"/>
          <p:nvPr/>
        </p:nvSpPr>
        <p:spPr>
          <a:xfrm>
            <a:off x="1233850" y="1600700"/>
            <a:ext cx="143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July 12, 2015: Employees at Avid Life Media realize they been hacked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